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3" autoAdjust="0"/>
    <p:restoredTop sz="94660"/>
  </p:normalViewPr>
  <p:slideViewPr>
    <p:cSldViewPr>
      <p:cViewPr varScale="1">
        <p:scale>
          <a:sx n="69" d="100"/>
          <a:sy n="69" d="100"/>
        </p:scale>
        <p:origin x="-9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8/19/2010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8/19/2010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8/19/2010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8/19/2010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8/19/2010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8/19/2010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853411"/>
            <a:ext cx="9144000" cy="1222375"/>
          </a:xfrm>
        </p:spPr>
        <p:txBody>
          <a:bodyPr/>
          <a:lstStyle/>
          <a:p>
            <a:pPr algn="ctr"/>
            <a:r>
              <a:rPr lang="en-US" dirty="0" smtClean="0"/>
              <a:t>The Constitution of the United States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Aiming for a more perfect union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19600" y="11430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</a:rPr>
              <a:t>Or at least a less bad one. </a:t>
            </a:r>
            <a:endParaRPr lang="en-US" sz="2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6600" y="1676400"/>
            <a:ext cx="56388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 </a:t>
            </a:r>
            <a:r>
              <a:rPr lang="en-US" sz="2400" dirty="0" smtClean="0"/>
              <a:t>The “Articles of Confederation and Perpetual Union” drafted during the revolution. </a:t>
            </a:r>
          </a:p>
          <a:p>
            <a:pPr lvl="1">
              <a:buFont typeface="Arial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Very weak</a:t>
            </a:r>
            <a:r>
              <a:rPr lang="en-US" sz="2400" dirty="0" smtClean="0"/>
              <a:t>: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2">
              <a:buFont typeface="Arial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No executive, no courts, and no power of enforcement.</a:t>
            </a:r>
          </a:p>
          <a:p>
            <a:pPr lvl="2">
              <a:buFont typeface="Arial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No power of taxation, only petition.</a:t>
            </a:r>
          </a:p>
          <a:p>
            <a:pPr lvl="2">
              <a:buFont typeface="Arial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Required 9/13 (69%!) agreement for legislation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3">
              <a:buFont typeface="Arial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Unanimity for changes!</a:t>
            </a: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Government meets in Annapolis in 1786, decides to meet in Philadelphia in 1787 to fix things.</a:t>
            </a:r>
          </a:p>
        </p:txBody>
      </p:sp>
      <p:pic>
        <p:nvPicPr>
          <p:cNvPr id="2050" name="Picture 2" descr="http://www.fresno.k12.ca.us/divdept/sscience/images/artic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2971800" cy="5419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Philadelphia Convention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438400"/>
            <a:ext cx="4191000" cy="3886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“Large State” Plan</a:t>
            </a:r>
          </a:p>
          <a:p>
            <a:pPr lvl="1"/>
            <a:r>
              <a:rPr lang="en-US" sz="2000" b="1" dirty="0" smtClean="0"/>
              <a:t>Proposed by James Madison</a:t>
            </a:r>
          </a:p>
          <a:p>
            <a:r>
              <a:rPr lang="en-US" dirty="0" smtClean="0"/>
              <a:t>A Totally New System</a:t>
            </a:r>
          </a:p>
          <a:p>
            <a:r>
              <a:rPr lang="en-US" dirty="0" smtClean="0"/>
              <a:t>Bicameral Legislature</a:t>
            </a:r>
          </a:p>
          <a:p>
            <a:pPr lvl="1"/>
            <a:r>
              <a:rPr lang="en-US" sz="2000" b="1" dirty="0" smtClean="0"/>
              <a:t>Both houses apportioned by population</a:t>
            </a:r>
            <a:endParaRPr lang="en-US" sz="2000" dirty="0" smtClean="0"/>
          </a:p>
          <a:p>
            <a:r>
              <a:rPr lang="en-US" dirty="0" smtClean="0"/>
              <a:t>Executive chosen by Lower House</a:t>
            </a:r>
          </a:p>
          <a:p>
            <a:r>
              <a:rPr lang="en-US" dirty="0" smtClean="0"/>
              <a:t>Upper House chosen by Lower House</a:t>
            </a:r>
            <a:endParaRPr lang="en-US" b="1" dirty="0" smtClean="0"/>
          </a:p>
          <a:p>
            <a:endParaRPr lang="en-US" b="1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4343400" cy="3886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“Small State” Plan</a:t>
            </a:r>
          </a:p>
          <a:p>
            <a:pPr lvl="1"/>
            <a:r>
              <a:rPr lang="en-US" sz="2000" b="1" dirty="0" smtClean="0"/>
              <a:t>In response to Madison’s plan</a:t>
            </a:r>
          </a:p>
          <a:p>
            <a:r>
              <a:rPr lang="en-US" dirty="0" smtClean="0"/>
              <a:t>A Revision of the Articles</a:t>
            </a:r>
          </a:p>
          <a:p>
            <a:r>
              <a:rPr lang="en-US" dirty="0" smtClean="0"/>
              <a:t>Unicameral Legislature</a:t>
            </a:r>
          </a:p>
          <a:p>
            <a:pPr lvl="1"/>
            <a:r>
              <a:rPr lang="en-US" dirty="0" smtClean="0"/>
              <a:t>One state, One Vote</a:t>
            </a:r>
          </a:p>
          <a:p>
            <a:r>
              <a:rPr lang="en-US" dirty="0" smtClean="0"/>
              <a:t>New Powers</a:t>
            </a:r>
          </a:p>
          <a:p>
            <a:pPr lvl="1"/>
            <a:r>
              <a:rPr lang="en-US" dirty="0" smtClean="0"/>
              <a:t>Taxation</a:t>
            </a:r>
          </a:p>
          <a:p>
            <a:pPr lvl="1"/>
            <a:r>
              <a:rPr lang="en-US" dirty="0" smtClean="0"/>
              <a:t>Enforcement</a:t>
            </a:r>
          </a:p>
          <a:p>
            <a:pPr lvl="1"/>
            <a:r>
              <a:rPr lang="en-US" dirty="0" smtClean="0"/>
              <a:t>Multi-Person Executive (picked by Congress)</a:t>
            </a:r>
          </a:p>
          <a:p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1430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Many ideas are proposed and debated. </a:t>
            </a:r>
            <a:endParaRPr lang="en-US" sz="2400" i="1" dirty="0"/>
          </a:p>
        </p:txBody>
      </p:sp>
      <p:pic>
        <p:nvPicPr>
          <p:cNvPr id="16386" name="Picture 2" descr="File:Scene at the Signing of the Constitution of the United Stat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981200"/>
            <a:ext cx="6934200" cy="45505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9600" y="19050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Virginia’s Plan</a:t>
            </a:r>
            <a:endParaRPr lang="en-US" sz="28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105400" y="19050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New Jersey’s Plan</a:t>
            </a:r>
            <a:endParaRPr lang="en-US" sz="28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3276600" y="15240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Two plans eventually come to the fore. 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Compromise from </a:t>
            </a:r>
            <a:r>
              <a:rPr lang="en-US" dirty="0" err="1" smtClean="0"/>
              <a:t>connecticut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00400" y="1295400"/>
            <a:ext cx="56388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 </a:t>
            </a:r>
            <a:r>
              <a:rPr lang="en-US" sz="2400" dirty="0" smtClean="0"/>
              <a:t>Bicameral Legislature</a:t>
            </a:r>
          </a:p>
          <a:p>
            <a:pPr lvl="1">
              <a:buFont typeface="Arial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Upper House (Senate)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2">
              <a:buFont typeface="Arial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Every state gets two members.</a:t>
            </a:r>
          </a:p>
          <a:p>
            <a:pPr lvl="2">
              <a:buFont typeface="Arial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Chosen by state legislatures.</a:t>
            </a:r>
          </a:p>
          <a:p>
            <a:pPr lvl="3">
              <a:buFont typeface="Arial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(this will change… eventually)</a:t>
            </a:r>
            <a:endParaRPr lang="en-US" dirty="0" smtClean="0"/>
          </a:p>
          <a:p>
            <a:pPr lvl="1">
              <a:buFont typeface="Arial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/>
              <a:t>Lower House (of Representatives)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2">
              <a:buFont typeface="Arial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Apportioned by Population</a:t>
            </a:r>
          </a:p>
          <a:p>
            <a:pPr lvl="2">
              <a:buFont typeface="Arial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Chosen by direct election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371600"/>
            <a:ext cx="2743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>
                <a:solidFill>
                  <a:schemeClr val="accent1">
                    <a:lumMod val="50000"/>
                  </a:schemeClr>
                </a:solidFill>
              </a:rPr>
              <a:t>The idea is proposed of a bicameral legislature: an upper house where each state has equal influence, and a lower house where each state has influence based on population.</a:t>
            </a:r>
            <a:endParaRPr lang="en-US" sz="22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4953000"/>
            <a:ext cx="289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>
                <a:solidFill>
                  <a:schemeClr val="accent1">
                    <a:lumMod val="50000"/>
                  </a:schemeClr>
                </a:solidFill>
              </a:rPr>
              <a:t>“Population” becomes a point of contention among slaveholding states. </a:t>
            </a:r>
            <a:endParaRPr lang="en-US" sz="22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400" y="4419600"/>
            <a:ext cx="563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 </a:t>
            </a:r>
            <a:r>
              <a:rPr lang="en-US" sz="2400" dirty="0" smtClean="0"/>
              <a:t>States with large slave populations want slaves counted for population</a:t>
            </a:r>
          </a:p>
          <a:p>
            <a:pPr lvl="1">
              <a:buFont typeface="Arial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/>
              <a:t>But not for taxation!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2">
              <a:buFont typeface="Arial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(Who is surprised, really?)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3/5</a:t>
            </a:r>
            <a:r>
              <a:rPr lang="en-US" sz="24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ths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Compromise: 5 Slaves = 3 People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308</Words>
  <Application>Microsoft Office PowerPoint</Application>
  <PresentationFormat>On-screen Show (4:3)</PresentationFormat>
  <Paragraphs>48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Trek</vt:lpstr>
      <vt:lpstr>The Constitution of the United States</vt:lpstr>
      <vt:lpstr>Aiming for a more perfect union</vt:lpstr>
      <vt:lpstr>Philadelphia Convention</vt:lpstr>
      <vt:lpstr>A Compromise from connecticut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Constitution of the United States</dc:title>
  <dc:creator>End User</dc:creator>
  <cp:lastModifiedBy>End User</cp:lastModifiedBy>
  <cp:revision>1</cp:revision>
  <dcterms:created xsi:type="dcterms:W3CDTF">2006-08-16T00:00:00Z</dcterms:created>
  <dcterms:modified xsi:type="dcterms:W3CDTF">2010-08-19T22:30:25Z</dcterms:modified>
</cp:coreProperties>
</file>