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60" r:id="rId4"/>
    <p:sldId id="261" r:id="rId5"/>
    <p:sldId id="262" r:id="rId6"/>
    <p:sldId id="264" r:id="rId7"/>
    <p:sldId id="266" r:id="rId8"/>
    <p:sldId id="267" r:id="rId9"/>
    <p:sldId id="268" r:id="rId10"/>
    <p:sldId id="283" r:id="rId11"/>
    <p:sldId id="280" r:id="rId12"/>
    <p:sldId id="269" r:id="rId13"/>
    <p:sldId id="270" r:id="rId14"/>
    <p:sldId id="272" r:id="rId15"/>
    <p:sldId id="274" r:id="rId16"/>
    <p:sldId id="275" r:id="rId17"/>
    <p:sldId id="278" r:id="rId18"/>
    <p:sldId id="279" r:id="rId19"/>
    <p:sldId id="276" r:id="rId20"/>
    <p:sldId id="277" r:id="rId21"/>
    <p:sldId id="281" r:id="rId22"/>
    <p:sldId id="282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94660"/>
  </p:normalViewPr>
  <p:slideViewPr>
    <p:cSldViewPr>
      <p:cViewPr varScale="1">
        <p:scale>
          <a:sx n="63" d="100"/>
          <a:sy n="63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E4204-D255-4DEB-8852-2370D1784B1C}" type="datetimeFigureOut">
              <a:rPr lang="en-US" smtClean="0"/>
              <a:pPr/>
              <a:t>9/14/2010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6BC4E-758F-45A8-B067-DC36AE570B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6BC4E-758F-45A8-B067-DC36AE570BC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229600" cy="1828800"/>
          </a:xfrm>
        </p:spPr>
        <p:txBody>
          <a:bodyPr/>
          <a:lstStyle/>
          <a:p>
            <a:r>
              <a:rPr lang="en-US" dirty="0" smtClean="0"/>
              <a:t>The Industrial World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6096000"/>
            <a:ext cx="6400800" cy="47830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United States after the Civil War</a:t>
            </a:r>
            <a:endParaRPr lang="en-US" dirty="0"/>
          </a:p>
        </p:txBody>
      </p:sp>
      <p:pic>
        <p:nvPicPr>
          <p:cNvPr id="24578" name="Picture 2" descr="http://www.teacherlink.org/content/social/instructional/industrialrevolution/childmillwor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81200"/>
            <a:ext cx="5581650" cy="39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chemeClr val="accent6">
                    <a:lumMod val="50000"/>
                  </a:schemeClr>
                </a:solidFill>
              </a:rPr>
              <a:t>Electricity – The Lifeblood of Industry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0668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Electric motors, circuits, and engines power a new world!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48006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Communication</a:t>
            </a:r>
            <a:br>
              <a:rPr lang="en-US" sz="3600" dirty="0" smtClean="0"/>
            </a:br>
            <a:r>
              <a:rPr lang="en-US" sz="3600" dirty="0" smtClean="0"/>
              <a:t>	</a:t>
            </a:r>
          </a:p>
        </p:txBody>
      </p:sp>
      <p:pic>
        <p:nvPicPr>
          <p:cNvPr id="1026" name="Picture 2" descr="http://www.portlandfiremuseum.com/images/steam_eng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799" y="2209800"/>
            <a:ext cx="4212787" cy="3048000"/>
          </a:xfrm>
          <a:prstGeom prst="rect">
            <a:avLst/>
          </a:prstGeom>
          <a:noFill/>
        </p:spPr>
      </p:pic>
      <p:pic>
        <p:nvPicPr>
          <p:cNvPr id="1028" name="Picture 4" descr="http://inventionpub.com/wp-content/uploads/2008/04/l-telegraph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362200"/>
            <a:ext cx="3690550" cy="2438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14400" y="5410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Transportation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6019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Entertainment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chemeClr val="accent6">
                    <a:lumMod val="50000"/>
                  </a:schemeClr>
                </a:solidFill>
              </a:rPr>
              <a:t>The Wizard of Menlo Park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0668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Thomas Edison is best known for one thing. . 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54967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Although he is responsible for many more inventions, including the phonograph (record player) and moving pictures (movies) </a:t>
            </a:r>
          </a:p>
        </p:txBody>
      </p:sp>
      <p:pic>
        <p:nvPicPr>
          <p:cNvPr id="15362" name="Picture 2" descr="http://www.crafthome.com/images/4filamentbul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362200"/>
            <a:ext cx="1459169" cy="2209800"/>
          </a:xfrm>
          <a:prstGeom prst="rect">
            <a:avLst/>
          </a:prstGeom>
          <a:noFill/>
        </p:spPr>
      </p:pic>
      <p:pic>
        <p:nvPicPr>
          <p:cNvPr id="15364" name="Picture 4" descr="http://cylinders.library.ucsb.edu/phonautograp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62200"/>
            <a:ext cx="3322372" cy="2209800"/>
          </a:xfrm>
          <a:prstGeom prst="rect">
            <a:avLst/>
          </a:prstGeom>
          <a:noFill/>
        </p:spPr>
      </p:pic>
      <p:pic>
        <p:nvPicPr>
          <p:cNvPr id="15366" name="Picture 6" descr="http://transcriptions.english.ucsb.edu/archive/courses/warner/english235/Schedule_files/DigitalImage/edison.kinetosco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362200"/>
            <a:ext cx="3352800" cy="2235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chemeClr val="accent6">
                    <a:lumMod val="50000"/>
                  </a:schemeClr>
                </a:solidFill>
              </a:rPr>
              <a:t>The Wizard of Menlo Park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144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Best Invention?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9530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Research and Development (R&amp;D) Laboratory</a:t>
            </a:r>
          </a:p>
          <a:p>
            <a:pPr algn="ctr"/>
            <a:r>
              <a:rPr lang="en-US" sz="3600" dirty="0" smtClean="0"/>
              <a:t>Menlo Park, New Jersey</a:t>
            </a:r>
          </a:p>
        </p:txBody>
      </p:sp>
      <p:sp>
        <p:nvSpPr>
          <p:cNvPr id="6" name="Rectangle 5"/>
          <p:cNvSpPr/>
          <p:nvPr/>
        </p:nvSpPr>
        <p:spPr>
          <a:xfrm>
            <a:off x="6781800" y="990600"/>
            <a:ext cx="21259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/>
              <a:t>An Idea.</a:t>
            </a:r>
          </a:p>
        </p:txBody>
      </p:sp>
      <p:pic>
        <p:nvPicPr>
          <p:cNvPr id="14338" name="Picture 2" descr="http://myabsolutesuccess.com/wp-content/uploads/2010/02/portrait-of-thomas-edi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2113280" cy="3048000"/>
          </a:xfrm>
          <a:prstGeom prst="rect">
            <a:avLst/>
          </a:prstGeom>
          <a:noFill/>
        </p:spPr>
      </p:pic>
      <p:pic>
        <p:nvPicPr>
          <p:cNvPr id="14340" name="Picture 4" descr="http://upload.wikimedia.org/wikipedia/commons/5/59/Menlo_Park_Laborat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14400"/>
            <a:ext cx="5029200" cy="4022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chemeClr val="accent6">
                    <a:lumMod val="50000"/>
                  </a:schemeClr>
                </a:solidFill>
              </a:rPr>
              <a:t>“What Hath God Wrought?”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906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1844 – First Telegraph Line Completed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181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By the 1860s, Telegraphs connect most major cities, and even Europe!</a:t>
            </a:r>
          </a:p>
        </p:txBody>
      </p:sp>
      <p:pic>
        <p:nvPicPr>
          <p:cNvPr id="13314" name="Picture 2" descr="http://www.hmdb.org/Photos/18/Photo18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76400"/>
            <a:ext cx="4724400" cy="3543300"/>
          </a:xfrm>
          <a:prstGeom prst="rect">
            <a:avLst/>
          </a:prstGeom>
          <a:noFill/>
        </p:spPr>
      </p:pic>
      <p:pic>
        <p:nvPicPr>
          <p:cNvPr id="13318" name="Picture 6" descr="http://www.atlantic-cable.com/Article/1858Leslies/0821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76400"/>
            <a:ext cx="7267575" cy="3420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chemeClr val="accent6">
                    <a:lumMod val="50000"/>
                  </a:schemeClr>
                </a:solidFill>
              </a:rPr>
              <a:t>“Hello?”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906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1876 – Alexander Graham Bell patents Telephone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86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By 1900, over </a:t>
            </a:r>
            <a:r>
              <a:rPr lang="en-US" sz="3600" b="1" dirty="0" smtClean="0"/>
              <a:t>one million </a:t>
            </a:r>
            <a:r>
              <a:rPr lang="en-US" sz="3600" dirty="0" smtClean="0"/>
              <a:t>telephones!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209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Founds The American Telephone and Telegraph Company (AT&amp;T)</a:t>
            </a:r>
          </a:p>
        </p:txBody>
      </p:sp>
      <p:pic>
        <p:nvPicPr>
          <p:cNvPr id="12290" name="Picture 2" descr="http://www.colonial-beach-virginia-attractions.com/images/alexander-graham-bell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09800"/>
            <a:ext cx="5469898" cy="4496199"/>
          </a:xfrm>
          <a:prstGeom prst="rect">
            <a:avLst/>
          </a:prstGeom>
          <a:noFill/>
        </p:spPr>
      </p:pic>
      <p:pic>
        <p:nvPicPr>
          <p:cNvPr id="12292" name="Picture 4" descr="File:Lines and Metallic Circuit Connections, American Telephone and Telegraph Co, March 1, 1891 ed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505200"/>
            <a:ext cx="4343400" cy="3002376"/>
          </a:xfrm>
          <a:prstGeom prst="rect">
            <a:avLst/>
          </a:prstGeom>
          <a:noFill/>
        </p:spPr>
      </p:pic>
      <p:pic>
        <p:nvPicPr>
          <p:cNvPr id="12294" name="Picture 6" descr="http://fivejs.com/wp-content/uploads/2009/02/antiquetelepho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990600"/>
            <a:ext cx="3581400" cy="477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Steel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906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1850s – Henry Bessemer in England develops a method for easily making steel.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6482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Cheap steel leads to skyscrapers, suspension bridges, and more powerful weapons of war!</a:t>
            </a:r>
          </a:p>
        </p:txBody>
      </p:sp>
      <p:pic>
        <p:nvPicPr>
          <p:cNvPr id="11266" name="Picture 2" descr="bessemersteelproduction.jpg bessemer steel process picture by forschoo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667000"/>
            <a:ext cx="5867400" cy="3835500"/>
          </a:xfrm>
          <a:prstGeom prst="rect">
            <a:avLst/>
          </a:prstGeom>
          <a:noFill/>
        </p:spPr>
      </p:pic>
      <p:sp>
        <p:nvSpPr>
          <p:cNvPr id="11268" name="AutoShape 4" descr="http://cache2.allpostersimages.com/LRG/26/2695/4BOUD00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0" name="Picture 6" descr="http://cache2.allpostersimages.com/LRG/26/2695/4BOUD00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2804499" cy="3733800"/>
          </a:xfrm>
          <a:prstGeom prst="rect">
            <a:avLst/>
          </a:prstGeom>
          <a:noFill/>
        </p:spPr>
      </p:pic>
      <p:pic>
        <p:nvPicPr>
          <p:cNvPr id="11272" name="Picture 8" descr="http://cache2.artprintimages.com/p/LRG/16/1676/TLG1D00Z/brooklyn-bridge-climb-19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57200"/>
            <a:ext cx="3429000" cy="4286250"/>
          </a:xfrm>
          <a:prstGeom prst="rect">
            <a:avLst/>
          </a:prstGeom>
          <a:noFill/>
        </p:spPr>
      </p:pic>
      <p:pic>
        <p:nvPicPr>
          <p:cNvPr id="11274" name="Picture 10" descr="http://graphics8.nytimes.com/images/2007/06/10/us/10cann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914400"/>
            <a:ext cx="6477000" cy="3454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The Arrival of Time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906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No “standard” time. Everyone keeps their own local time.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648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But not everyone’s clocks agree, and this causes problems. </a:t>
            </a:r>
          </a:p>
        </p:txBody>
      </p:sp>
      <p:pic>
        <p:nvPicPr>
          <p:cNvPr id="10242" name="Picture 2" descr="http://www-tc.pbs.org/wgbh/roadshow/archive/images/wa200401A52_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133600"/>
            <a:ext cx="4343399" cy="4343400"/>
          </a:xfrm>
          <a:prstGeom prst="rect">
            <a:avLst/>
          </a:prstGeom>
          <a:noFill/>
        </p:spPr>
      </p:pic>
      <p:pic>
        <p:nvPicPr>
          <p:cNvPr id="10244" name="Picture 4" descr="http://antiqwatch.com/images/f%2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914400"/>
            <a:ext cx="4876800" cy="3650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The Arrival of Time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906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In 1884, a group of 24 countries come together to create </a:t>
            </a:r>
            <a:r>
              <a:rPr lang="en-US" sz="3600" i="1" dirty="0" smtClean="0"/>
              <a:t>time zones</a:t>
            </a:r>
            <a:r>
              <a:rPr lang="en-US" sz="3600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257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With everyone agreeing what time it is, things run much more smoothly! </a:t>
            </a:r>
          </a:p>
        </p:txBody>
      </p:sp>
      <p:pic>
        <p:nvPicPr>
          <p:cNvPr id="9218" name="Picture 2" descr="http://gypsystop.com/world-time-z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133600"/>
            <a:ext cx="6248400" cy="3202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Light Rail and the Automobile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906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Cities with large populations begin to build subways and streetcars.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343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1908, the first automobile </a:t>
            </a:r>
            <a:r>
              <a:rPr lang="en-US" sz="3600" u="sng" dirty="0" smtClean="0"/>
              <a:t>assembly lines</a:t>
            </a:r>
            <a:r>
              <a:rPr lang="en-US" sz="3600" dirty="0" smtClean="0"/>
              <a:t> begin turning out cars.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486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By 1925, Ford produces 2 </a:t>
            </a:r>
            <a:r>
              <a:rPr lang="en-US" sz="3600" i="1" dirty="0" smtClean="0"/>
              <a:t>million </a:t>
            </a:r>
            <a:r>
              <a:rPr lang="en-US" sz="3600" dirty="0" smtClean="0"/>
              <a:t>Model-Ts per year! </a:t>
            </a:r>
          </a:p>
        </p:txBody>
      </p:sp>
      <p:pic>
        <p:nvPicPr>
          <p:cNvPr id="8194" name="Picture 2" descr="http://www.webomator.com/grafx2/blog/citybeneath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09800"/>
            <a:ext cx="3124200" cy="4238047"/>
          </a:xfrm>
          <a:prstGeom prst="rect">
            <a:avLst/>
          </a:prstGeom>
          <a:noFill/>
        </p:spPr>
      </p:pic>
      <p:pic>
        <p:nvPicPr>
          <p:cNvPr id="8198" name="Picture 6" descr="http://t2.gstatic.com/images?q=tbn:HEO2Ym2mtzFxtM:http://mdhsimage.mdhs.org/Library/Images/Mellon%20Images/Z24access/z24-00445.jp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199" y="2514600"/>
            <a:ext cx="5153589" cy="3505200"/>
          </a:xfrm>
          <a:prstGeom prst="rect">
            <a:avLst/>
          </a:prstGeom>
          <a:noFill/>
        </p:spPr>
      </p:pic>
      <p:pic>
        <p:nvPicPr>
          <p:cNvPr id="8200" name="Picture 8" descr="http://i.livescience.com/images/080825-assembly-line-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990600"/>
            <a:ext cx="4114800" cy="3199374"/>
          </a:xfrm>
          <a:prstGeom prst="rect">
            <a:avLst/>
          </a:prstGeom>
          <a:noFill/>
        </p:spPr>
      </p:pic>
      <p:pic>
        <p:nvPicPr>
          <p:cNvPr id="8202" name="Picture 10" descr="http://evworld.com/press/ford_modelT_assemblyline_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914400"/>
            <a:ext cx="6555927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Force Multipliers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906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Each advance and innovation makes every step of production more efficient.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6482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Eventually, increases in efficiency and demand lead to a system of </a:t>
            </a:r>
            <a:r>
              <a:rPr lang="en-US" sz="3600" u="sng" dirty="0" smtClean="0"/>
              <a:t>mass production</a:t>
            </a:r>
            <a:r>
              <a:rPr lang="en-US" sz="3600" dirty="0" smtClean="0"/>
              <a:t> in almost every industry!</a:t>
            </a:r>
          </a:p>
        </p:txBody>
      </p:sp>
      <p:pic>
        <p:nvPicPr>
          <p:cNvPr id="7170" name="Picture 2" descr="http://www.glencoe.com/qe/images/b96/q2461/tak8_obj3_horiz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8329808" cy="4267200"/>
          </a:xfrm>
          <a:prstGeom prst="rect">
            <a:avLst/>
          </a:prstGeom>
          <a:noFill/>
        </p:spPr>
      </p:pic>
      <p:pic>
        <p:nvPicPr>
          <p:cNvPr id="7174" name="Picture 6" descr="A worker bottles soda at the facto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09801"/>
            <a:ext cx="3048000" cy="2469396"/>
          </a:xfrm>
          <a:prstGeom prst="rect">
            <a:avLst/>
          </a:prstGeom>
          <a:noFill/>
        </p:spPr>
      </p:pic>
      <p:pic>
        <p:nvPicPr>
          <p:cNvPr id="7176" name="Picture 8" descr="http://bobart.org/docent/russiky%20paintings/at%20the%20canned%20food%20facto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133600"/>
            <a:ext cx="2977542" cy="2438400"/>
          </a:xfrm>
          <a:prstGeom prst="rect">
            <a:avLst/>
          </a:prstGeom>
          <a:noFill/>
        </p:spPr>
      </p:pic>
      <p:pic>
        <p:nvPicPr>
          <p:cNvPr id="7178" name="Picture 10" descr="http://www.newenglandtravelplanner.com/assets/ma_images/springfield/spfld_armory_guns36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2133600"/>
            <a:ext cx="3810000" cy="2584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0"/>
            <a:ext cx="845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Civil War increases industrial demand.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905000"/>
            <a:ext cx="8001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dirty="0" smtClean="0"/>
              <a:t> Spurs production innovation.</a:t>
            </a:r>
          </a:p>
          <a:p>
            <a:pPr>
              <a:buFont typeface="Arial" charset="0"/>
              <a:buChar char="•"/>
            </a:pPr>
            <a:r>
              <a:rPr lang="en-US" sz="3200" dirty="0" smtClean="0"/>
              <a:t> Increased food production and transport</a:t>
            </a:r>
          </a:p>
          <a:p>
            <a:pPr>
              <a:buFont typeface="Arial" charset="0"/>
              <a:buChar char="•"/>
            </a:pPr>
            <a:r>
              <a:rPr lang="en-US" sz="3200" dirty="0" smtClean="0"/>
              <a:t> Large Expansion of Railroads</a:t>
            </a:r>
          </a:p>
          <a:p>
            <a:pPr>
              <a:buFont typeface="Arial" charset="0"/>
              <a:buChar char="•"/>
            </a:pPr>
            <a:r>
              <a:rPr lang="en-US" sz="3200" dirty="0" smtClean="0"/>
              <a:t> Encourage Immigration to the US</a:t>
            </a:r>
          </a:p>
          <a:p>
            <a:pPr>
              <a:buFont typeface="Arial" charset="0"/>
              <a:buChar char="•"/>
            </a:pPr>
            <a:endParaRPr lang="en-US" sz="2800" dirty="0"/>
          </a:p>
        </p:txBody>
      </p:sp>
      <p:pic>
        <p:nvPicPr>
          <p:cNvPr id="23554" name="Picture 2" descr="http://www.pacivilwar150.com/images/210x210_Indust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038600"/>
            <a:ext cx="2590800" cy="2590801"/>
          </a:xfrm>
          <a:prstGeom prst="rect">
            <a:avLst/>
          </a:prstGeom>
          <a:noFill/>
        </p:spPr>
      </p:pic>
      <p:pic>
        <p:nvPicPr>
          <p:cNvPr id="23556" name="Picture 4" descr="http://static.howstuffworks.com/gif/mre-sca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00500"/>
            <a:ext cx="3429000" cy="2571750"/>
          </a:xfrm>
          <a:prstGeom prst="rect">
            <a:avLst/>
          </a:prstGeom>
          <a:noFill/>
        </p:spPr>
      </p:pic>
      <p:pic>
        <p:nvPicPr>
          <p:cNvPr id="23558" name="Picture 6" descr="http://www.racewire.org/archival_images/1508-Doctor-examining-eyes-of-immigrant-woman-at-Ellis-Isl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886200"/>
            <a:ext cx="3591750" cy="2788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The Modern World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906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accent6">
                    <a:lumMod val="50000"/>
                  </a:schemeClr>
                </a:solidFill>
              </a:rPr>
              <a:t>(for better and for worse)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8288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America the Economic Juggernaut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6400" y="2514600"/>
            <a:ext cx="7467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/>
              <a:t> More miles of railroad than the rest of the world </a:t>
            </a:r>
            <a:r>
              <a:rPr lang="en-US" sz="2800" b="1" dirty="0" smtClean="0"/>
              <a:t>combined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 Dominates Markets (Grain, Steel, Manufactured Goods)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 Global Trade, Global Problems</a:t>
            </a:r>
            <a:endParaRPr lang="en-US" sz="2800" dirty="0"/>
          </a:p>
        </p:txBody>
      </p:sp>
      <p:pic>
        <p:nvPicPr>
          <p:cNvPr id="6146" name="Picture 2" descr="http://specialcollections.vassar.edu/exhibit-highlights/mapping_america/images/checklist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124200"/>
            <a:ext cx="4191000" cy="3412672"/>
          </a:xfrm>
          <a:prstGeom prst="rect">
            <a:avLst/>
          </a:prstGeom>
          <a:noFill/>
        </p:spPr>
      </p:pic>
      <p:pic>
        <p:nvPicPr>
          <p:cNvPr id="6148" name="Picture 4" descr="http://t0.gstatic.com/images?q=tbn:5w047ngyMjaU5M:http://www.rorotoko.com/images/uploads/perez_cover.jp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799" y="4724400"/>
            <a:ext cx="3674807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The Modern World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906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accent6">
                    <a:lumMod val="50000"/>
                  </a:schemeClr>
                </a:solidFill>
              </a:rPr>
              <a:t>(for better and for worse)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8288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America the Urban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6400" y="2514600"/>
            <a:ext cx="746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/>
              <a:t> Machines decrease demand for farm labor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 Unskilled workers flood cities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 Americans Enter the Wage Economy</a:t>
            </a:r>
          </a:p>
        </p:txBody>
      </p:sp>
      <p:pic>
        <p:nvPicPr>
          <p:cNvPr id="5122" name="Picture 2" descr="http://www.lpatt.com/wp-content/uploads/2009/12/advance-rumely-oilpull-tra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429000"/>
            <a:ext cx="3464942" cy="2667000"/>
          </a:xfrm>
          <a:prstGeom prst="rect">
            <a:avLst/>
          </a:prstGeom>
          <a:noFill/>
        </p:spPr>
      </p:pic>
      <p:pic>
        <p:nvPicPr>
          <p:cNvPr id="5124" name="Picture 4" descr="http://upload.wikimedia.org/wikipedia/commons/thumb/6/68/Thresher.Minnesota.png/350px-Thresher.Minneso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200400"/>
            <a:ext cx="5031259" cy="3191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The Modern World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906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accent6">
                    <a:lumMod val="50000"/>
                  </a:schemeClr>
                </a:solidFill>
              </a:rPr>
              <a:t>(for better and for worse)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8288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America the Environmental Horror Show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6400" y="2514600"/>
            <a:ext cx="7467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/>
              <a:t> Few considered environmental impact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 Industrial waste in water and air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 Farming methods harm soil</a:t>
            </a:r>
          </a:p>
          <a:p>
            <a:pPr lvl="1">
              <a:buFont typeface="Arial" charset="0"/>
              <a:buChar char="•"/>
            </a:pPr>
            <a:r>
              <a:rPr lang="en-US" sz="2800" dirty="0" smtClean="0"/>
              <a:t> Erosion and Dust Storms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44958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Concerns about environment lead to National Park Service.</a:t>
            </a:r>
          </a:p>
        </p:txBody>
      </p:sp>
      <p:sp>
        <p:nvSpPr>
          <p:cNvPr id="8" name="Rectangle 7"/>
          <p:cNvSpPr/>
          <p:nvPr/>
        </p:nvSpPr>
        <p:spPr>
          <a:xfrm>
            <a:off x="1676400" y="563880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/>
              <a:t> Yellowstone Park (1872)</a:t>
            </a:r>
          </a:p>
        </p:txBody>
      </p:sp>
      <p:pic>
        <p:nvPicPr>
          <p:cNvPr id="4098" name="Picture 2" descr="http://www.tropical-rainforest-animals.com/image-files/environmentalpollution19thcentu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429000"/>
            <a:ext cx="4876800" cy="2751910"/>
          </a:xfrm>
          <a:prstGeom prst="rect">
            <a:avLst/>
          </a:prstGeom>
          <a:noFill/>
        </p:spPr>
      </p:pic>
      <p:pic>
        <p:nvPicPr>
          <p:cNvPr id="4100" name="Picture 4" descr="http://teachinghistory.org/files/BtT-Coal-S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5706" y="3429000"/>
            <a:ext cx="3978294" cy="2819400"/>
          </a:xfrm>
          <a:prstGeom prst="rect">
            <a:avLst/>
          </a:prstGeom>
          <a:noFill/>
        </p:spPr>
      </p:pic>
      <p:pic>
        <p:nvPicPr>
          <p:cNvPr id="4102" name="Picture 6" descr="http://earthobservatory.nasa.gov/Newsroom/NasaNews/ReleaseImages/20040318/01_theb13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4598" y="4267200"/>
            <a:ext cx="3968402" cy="2590800"/>
          </a:xfrm>
          <a:prstGeom prst="rect">
            <a:avLst/>
          </a:prstGeom>
          <a:noFill/>
        </p:spPr>
      </p:pic>
      <p:pic>
        <p:nvPicPr>
          <p:cNvPr id="4104" name="Picture 8" descr="http://www.ent.iastate.edu/images/practices/tillage/conventional/erosi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267200"/>
            <a:ext cx="3234755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4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Labor vs. Capital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906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accent6">
                    <a:lumMod val="50000"/>
                  </a:schemeClr>
                </a:solidFill>
              </a:rPr>
              <a:t>A New Conflict For A New Age</a:t>
            </a:r>
          </a:p>
        </p:txBody>
      </p:sp>
      <p:pic>
        <p:nvPicPr>
          <p:cNvPr id="37890" name="Picture 2" descr="http://sociologystudents.files.wordpress.com/2009/08/iww-capitalist-pyramid_01.jpg?w=242&amp;h=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4053126" cy="5007790"/>
          </a:xfrm>
          <a:prstGeom prst="rect">
            <a:avLst/>
          </a:prstGeom>
          <a:noFill/>
        </p:spPr>
      </p:pic>
      <p:pic>
        <p:nvPicPr>
          <p:cNvPr id="37896" name="Picture 8" descr="File:Homestead riot harpers 3c26046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597729"/>
            <a:ext cx="2133600" cy="3260271"/>
          </a:xfrm>
          <a:prstGeom prst="rect">
            <a:avLst/>
          </a:prstGeom>
          <a:noFill/>
        </p:spPr>
      </p:pic>
      <p:pic>
        <p:nvPicPr>
          <p:cNvPr id="37892" name="Picture 4" descr="http://www.icsd.k12.ny.us/legacy/acs/library/ushistory/laborwebquest/images/robber_baro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600200"/>
            <a:ext cx="4425397" cy="2971800"/>
          </a:xfrm>
          <a:prstGeom prst="rect">
            <a:avLst/>
          </a:prstGeom>
          <a:noFill/>
        </p:spPr>
      </p:pic>
      <p:pic>
        <p:nvPicPr>
          <p:cNvPr id="37894" name="Picture 6" descr="http://multimedialearningllc.files.wordpress.com/2009/11/gospel-of-wealth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267200"/>
            <a:ext cx="1334672" cy="2298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Iron and Coal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371600"/>
            <a:ext cx="8305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United States possesses great amounts of key natural resources:</a:t>
            </a:r>
            <a:br>
              <a:rPr lang="en-US" sz="3600" dirty="0" smtClean="0"/>
            </a:br>
            <a:endParaRPr lang="en-US" sz="3600" dirty="0" smtClean="0"/>
          </a:p>
          <a:p>
            <a:pPr marL="514350" indent="-514350">
              <a:buAutoNum type="arabicPeriod"/>
            </a:pPr>
            <a:r>
              <a:rPr lang="en-US" sz="3200" dirty="0" smtClean="0"/>
              <a:t>Timber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Coal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Iron Ore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(Later) Oil</a:t>
            </a:r>
          </a:p>
          <a:p>
            <a:pPr>
              <a:buFont typeface="Arial" charset="0"/>
              <a:buChar char="•"/>
            </a:pPr>
            <a:endParaRPr lang="en-US" sz="2800" dirty="0"/>
          </a:p>
        </p:txBody>
      </p:sp>
      <p:pic>
        <p:nvPicPr>
          <p:cNvPr id="22530" name="Picture 2" descr="http://www.ckrumlov.info/img/19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819400"/>
            <a:ext cx="5181600" cy="3704845"/>
          </a:xfrm>
          <a:prstGeom prst="rect">
            <a:avLst/>
          </a:prstGeom>
          <a:noFill/>
        </p:spPr>
      </p:pic>
      <p:pic>
        <p:nvPicPr>
          <p:cNvPr id="22532" name="Picture 4" descr="http://www.wolverhamptonhistory.org.uk/assets/userfiles/wolverhampton_history/industry/0015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743199"/>
            <a:ext cx="5029200" cy="3741725"/>
          </a:xfrm>
          <a:prstGeom prst="rect">
            <a:avLst/>
          </a:prstGeom>
          <a:noFill/>
        </p:spPr>
      </p:pic>
      <p:pic>
        <p:nvPicPr>
          <p:cNvPr id="22536" name="Picture 8" descr="http://www.maine.gov/doc/nrimc/mgs/explore/mining/sites/nov03-bla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743199"/>
            <a:ext cx="5334000" cy="3750105"/>
          </a:xfrm>
          <a:prstGeom prst="rect">
            <a:avLst/>
          </a:prstGeom>
          <a:noFill/>
        </p:spPr>
      </p:pic>
      <p:pic>
        <p:nvPicPr>
          <p:cNvPr id="22538" name="Picture 10" descr="http://artvoice.com/issues/v8n31/news_briefly/drill_maybe_drill/new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2819400"/>
            <a:ext cx="3048000" cy="3724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Immigration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066800"/>
            <a:ext cx="8686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Many Immigrants come to the United States, eventually up to one </a:t>
            </a:r>
            <a:r>
              <a:rPr lang="en-US" sz="3600" b="1" dirty="0" smtClean="0"/>
              <a:t>million</a:t>
            </a:r>
            <a:r>
              <a:rPr lang="en-US" sz="3600" dirty="0" smtClean="0"/>
              <a:t> per year. (US Pop in 1900 : ~76 Million)</a:t>
            </a:r>
          </a:p>
          <a:p>
            <a:endParaRPr lang="en-US" sz="3600" dirty="0" smtClean="0"/>
          </a:p>
          <a:p>
            <a:pPr marL="514350" indent="-514350">
              <a:buAutoNum type="arabicPeriod"/>
            </a:pPr>
            <a:r>
              <a:rPr lang="en-US" sz="3200" dirty="0" smtClean="0"/>
              <a:t>Often political and economic refugees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Attracted to political &amp; economic opportunities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42672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dirty="0" smtClean="0"/>
              <a:t> Willing to work for low wages</a:t>
            </a:r>
          </a:p>
          <a:p>
            <a:pPr>
              <a:buFont typeface="Arial" charset="0"/>
              <a:buChar char="•"/>
            </a:pPr>
            <a:r>
              <a:rPr lang="en-US" sz="3200" dirty="0" smtClean="0"/>
              <a:t> Willing to move to find work</a:t>
            </a:r>
          </a:p>
          <a:p>
            <a:pPr>
              <a:buFont typeface="Arial" charset="0"/>
              <a:buChar char="•"/>
            </a:pPr>
            <a:r>
              <a:rPr lang="en-US" sz="3200" dirty="0" smtClean="0"/>
              <a:t> Immigrant Backlash</a:t>
            </a:r>
            <a:endParaRPr lang="en-US" sz="3200" dirty="0"/>
          </a:p>
        </p:txBody>
      </p:sp>
      <p:pic>
        <p:nvPicPr>
          <p:cNvPr id="7" name="Picture 6" descr="http://www.racewire.org/archival_images/1508-Doctor-examining-eyes-of-immigrant-woman-at-Ellis-Is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048000"/>
            <a:ext cx="4572000" cy="3549536"/>
          </a:xfrm>
          <a:prstGeom prst="rect">
            <a:avLst/>
          </a:prstGeom>
          <a:noFill/>
        </p:spPr>
      </p:pic>
      <p:pic>
        <p:nvPicPr>
          <p:cNvPr id="21506" name="Picture 2" descr="http://bp0.blogger.com/_9QknraFPfQc/R9npm4b63zI/AAAAAAAABQI/Q_H9N_Pa-60/s400/ExaminationHall,EllisIsl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895600"/>
            <a:ext cx="3962400" cy="3764281"/>
          </a:xfrm>
          <a:prstGeom prst="rect">
            <a:avLst/>
          </a:prstGeom>
          <a:noFill/>
        </p:spPr>
      </p:pic>
      <p:pic>
        <p:nvPicPr>
          <p:cNvPr id="21508" name="Picture 4" descr="http://bessettefamilies.com/images/ellis_island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276600"/>
            <a:ext cx="4555271" cy="3276600"/>
          </a:xfrm>
          <a:prstGeom prst="rect">
            <a:avLst/>
          </a:prstGeom>
          <a:noFill/>
        </p:spPr>
      </p:pic>
      <p:pic>
        <p:nvPicPr>
          <p:cNvPr id="21510" name="Picture 6" descr="http://1.bp.blogspot.com/_lq63qkU61tE/R04Y3KEYzFI/AAAAAAAABGM/D27d6aeVBL4/s400/anti-Immigrant20cartoon2018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990600"/>
            <a:ext cx="3679508" cy="4010362"/>
          </a:xfrm>
          <a:prstGeom prst="rect">
            <a:avLst/>
          </a:prstGeom>
          <a:noFill/>
        </p:spPr>
      </p:pic>
      <p:pic>
        <p:nvPicPr>
          <p:cNvPr id="21512" name="Picture 8" descr="http://www.pbs.org/fmc/segments/images/i1032immigra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990600"/>
            <a:ext cx="3200400" cy="4367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Immigration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066800"/>
            <a:ext cx="8686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Immigrants come from all over the world.</a:t>
            </a:r>
          </a:p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Eastern United States:</a:t>
            </a:r>
          </a:p>
          <a:p>
            <a:r>
              <a:rPr lang="en-US" sz="3600" dirty="0" smtClean="0"/>
              <a:t>			Ireland</a:t>
            </a:r>
            <a:br>
              <a:rPr lang="en-US" sz="3600" dirty="0" smtClean="0"/>
            </a:br>
            <a:r>
              <a:rPr lang="en-US" sz="3600" dirty="0" smtClean="0"/>
              <a:t>			Eastern Europe</a:t>
            </a:r>
          </a:p>
          <a:p>
            <a:r>
              <a:rPr lang="en-US" sz="3600" dirty="0" smtClean="0"/>
              <a:t>			Southern Europe</a:t>
            </a:r>
          </a:p>
          <a:p>
            <a:endParaRPr lang="en-US" sz="3600" dirty="0" smtClean="0"/>
          </a:p>
          <a:p>
            <a:r>
              <a:rPr lang="en-US" sz="3600" dirty="0" smtClean="0"/>
              <a:t>Western United States:</a:t>
            </a:r>
          </a:p>
          <a:p>
            <a:r>
              <a:rPr lang="en-US" sz="3600" dirty="0" smtClean="0"/>
              <a:t> 			Asia (Mostly China)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4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Growth of </a:t>
            </a:r>
            <a:r>
              <a:rPr lang="en-US" sz="4400" i="1" dirty="0" err="1" smtClean="0">
                <a:solidFill>
                  <a:schemeClr val="accent6">
                    <a:lumMod val="50000"/>
                  </a:schemeClr>
                </a:solidFill>
              </a:rPr>
              <a:t>Lassez</a:t>
            </a:r>
            <a:r>
              <a:rPr lang="en-US" sz="4400" i="1" dirty="0" smtClean="0">
                <a:solidFill>
                  <a:schemeClr val="accent6">
                    <a:lumMod val="50000"/>
                  </a:schemeClr>
                </a:solidFill>
              </a:rPr>
              <a:t>-Faire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 Capitalism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066800"/>
            <a:ext cx="838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Capitalism (aka “Free Enterprise”)</a:t>
            </a:r>
          </a:p>
          <a:p>
            <a:r>
              <a:rPr lang="en-US" sz="3600" dirty="0" smtClean="0"/>
              <a:t>	- Where individuals, not the government, own and operate most businesses.</a:t>
            </a:r>
          </a:p>
          <a:p>
            <a:endParaRPr lang="en-US" sz="3600" dirty="0" smtClean="0"/>
          </a:p>
          <a:p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smtClean="0"/>
              <a:t>Entrepreneurs</a:t>
            </a:r>
          </a:p>
          <a:p>
            <a:r>
              <a:rPr lang="en-US" sz="3600" dirty="0" smtClean="0"/>
              <a:t>	- Someone who creates a business</a:t>
            </a:r>
          </a:p>
        </p:txBody>
      </p:sp>
      <p:pic>
        <p:nvPicPr>
          <p:cNvPr id="19458" name="Picture 2" descr="http://knowledgenews.net/moxie/moxiepix/a2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743200"/>
            <a:ext cx="3505200" cy="26289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3124200"/>
            <a:ext cx="472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Some will be able to create monopolies and become </a:t>
            </a:r>
            <a:br>
              <a:rPr lang="en-US" sz="3200" b="1" i="1" dirty="0" smtClean="0">
                <a:solidFill>
                  <a:srgbClr val="FF0000"/>
                </a:solidFill>
              </a:rPr>
            </a:br>
            <a:r>
              <a:rPr lang="en-US" sz="3200" b="1" i="1" dirty="0" smtClean="0">
                <a:solidFill>
                  <a:srgbClr val="FF0000"/>
                </a:solidFill>
              </a:rPr>
              <a:t>Robber Barons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10540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 John D. Rockefeller – Standard Oil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 Andrew Carnegie – US Steel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 Cornelius  Vanderbilt - Railroads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 JP Morgan - Banking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4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err="1" smtClean="0">
                <a:solidFill>
                  <a:schemeClr val="accent6">
                    <a:lumMod val="50000"/>
                  </a:schemeClr>
                </a:solidFill>
              </a:rPr>
              <a:t>Lassez</a:t>
            </a:r>
            <a:r>
              <a:rPr lang="en-US" sz="4400" i="1" dirty="0" smtClean="0">
                <a:solidFill>
                  <a:schemeClr val="accent6">
                    <a:lumMod val="50000"/>
                  </a:schemeClr>
                </a:solidFill>
              </a:rPr>
              <a:t>-Faire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0668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idea that the government should stay out of regulating business and industry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048000"/>
            <a:ext cx="876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Government more than willing to </a:t>
            </a:r>
            <a:r>
              <a:rPr lang="en-US" sz="3600" i="1" dirty="0" smtClean="0"/>
              <a:t>help</a:t>
            </a:r>
            <a:r>
              <a:rPr lang="en-US" sz="3600" dirty="0" smtClean="0"/>
              <a:t> industries develop:</a:t>
            </a:r>
          </a:p>
          <a:p>
            <a:r>
              <a:rPr lang="en-US" sz="3600" dirty="0" smtClean="0"/>
              <a:t>&gt; Railroads given free land</a:t>
            </a:r>
          </a:p>
          <a:p>
            <a:r>
              <a:rPr lang="en-US" sz="3600" dirty="0" smtClean="0"/>
              <a:t>&gt; Enacted protective tariffs </a:t>
            </a:r>
            <a:br>
              <a:rPr lang="en-US" sz="3600" dirty="0" smtClean="0"/>
            </a:br>
            <a:r>
              <a:rPr lang="en-US" sz="3600" dirty="0" smtClean="0"/>
              <a:t>			    (tax on imported goods)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chemeClr val="accent6">
                    <a:lumMod val="50000"/>
                  </a:schemeClr>
                </a:solidFill>
              </a:rPr>
              <a:t>An Era of Innovation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906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Desire for increases in production and efficiency lead to the myth of the heroic inventor!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200400"/>
            <a:ext cx="510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Inventions may be protected by patents, and so inventions become big business!</a:t>
            </a:r>
          </a:p>
        </p:txBody>
      </p:sp>
      <p:pic>
        <p:nvPicPr>
          <p:cNvPr id="17410" name="Picture 2" descr="http://www.successfuloffice.com/articles/tesl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667000"/>
            <a:ext cx="3062111" cy="4191000"/>
          </a:xfrm>
          <a:prstGeom prst="rect">
            <a:avLst/>
          </a:prstGeom>
          <a:noFill/>
        </p:spPr>
      </p:pic>
      <p:pic>
        <p:nvPicPr>
          <p:cNvPr id="17412" name="Picture 4" descr="http://farm4.static.flickr.com/3032/2551824648_8a0503d6fc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1"/>
            <a:ext cx="2438400" cy="2705224"/>
          </a:xfrm>
          <a:prstGeom prst="rect">
            <a:avLst/>
          </a:prstGeom>
          <a:noFill/>
        </p:spPr>
      </p:pic>
      <p:pic>
        <p:nvPicPr>
          <p:cNvPr id="17416" name="Picture 8" descr="http://farm3.static.flickr.com/2073/2536834078_bdfbae0acc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286000"/>
            <a:ext cx="2362200" cy="2799644"/>
          </a:xfrm>
          <a:prstGeom prst="rect">
            <a:avLst/>
          </a:prstGeom>
          <a:noFill/>
        </p:spPr>
      </p:pic>
      <p:pic>
        <p:nvPicPr>
          <p:cNvPr id="17418" name="Picture 10" descr="http://idealottoengine.com/yahoo_site_admin/assets/images/Patentimg.234123059_st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5590" y="2438400"/>
            <a:ext cx="306841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chemeClr val="accent6">
                    <a:lumMod val="50000"/>
                  </a:schemeClr>
                </a:solidFill>
              </a:rPr>
              <a:t>Electricity – The Lifeblood of Industry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066800"/>
            <a:ext cx="449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Serious study of electricity begins in the 1600s, and remains mainly a curiosity through the 1700s.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54864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1821: Electric Motor </a:t>
            </a:r>
          </a:p>
        </p:txBody>
      </p:sp>
      <p:pic>
        <p:nvPicPr>
          <p:cNvPr id="16386" name="Picture 2" descr="http://image3.examiner.com/images/blog/wysiwyg/Image/BenjaminFranklinDiscoversElectric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143000"/>
            <a:ext cx="4010025" cy="5429251"/>
          </a:xfrm>
          <a:prstGeom prst="rect">
            <a:avLst/>
          </a:prstGeom>
          <a:noFill/>
        </p:spPr>
      </p:pic>
      <p:pic>
        <p:nvPicPr>
          <p:cNvPr id="16388" name="Picture 4" descr="http://silverstallion2.tripod.com/sitebuildercontent/sitebuilderpictures/dynam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05000"/>
            <a:ext cx="3867709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880</TotalTime>
  <Words>693</Words>
  <Application>Microsoft Office PowerPoint</Application>
  <PresentationFormat>On-screen Show (4:3)</PresentationFormat>
  <Paragraphs>112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Apex</vt:lpstr>
      <vt:lpstr>The Industrial World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Industrial World</dc:title>
  <dc:creator>End User</dc:creator>
  <cp:lastModifiedBy>End User</cp:lastModifiedBy>
  <cp:revision>6</cp:revision>
  <dcterms:created xsi:type="dcterms:W3CDTF">2006-08-16T00:00:00Z</dcterms:created>
  <dcterms:modified xsi:type="dcterms:W3CDTF">2010-09-14T19:42:15Z</dcterms:modified>
</cp:coreProperties>
</file>